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9"/>
  </p:notesMasterIdLst>
  <p:sldIdLst>
    <p:sldId id="309" r:id="rId2"/>
    <p:sldId id="297" r:id="rId3"/>
    <p:sldId id="284" r:id="rId4"/>
    <p:sldId id="291" r:id="rId5"/>
    <p:sldId id="286" r:id="rId6"/>
    <p:sldId id="307" r:id="rId7"/>
    <p:sldId id="287" r:id="rId8"/>
    <p:sldId id="302" r:id="rId9"/>
    <p:sldId id="288" r:id="rId10"/>
    <p:sldId id="301" r:id="rId11"/>
    <p:sldId id="289" r:id="rId12"/>
    <p:sldId id="305" r:id="rId13"/>
    <p:sldId id="303" r:id="rId14"/>
    <p:sldId id="304" r:id="rId15"/>
    <p:sldId id="306" r:id="rId16"/>
    <p:sldId id="290" r:id="rId17"/>
    <p:sldId id="298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5" autoAdjust="0"/>
    <p:restoredTop sz="95827" autoAdjust="0"/>
  </p:normalViewPr>
  <p:slideViewPr>
    <p:cSldViewPr>
      <p:cViewPr>
        <p:scale>
          <a:sx n="90" d="100"/>
          <a:sy n="90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87EB30-15A3-4815-BF77-C17B2AE7CA52}" type="datetimeFigureOut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80ED9E-E78B-4676-8E6A-21510EA8D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2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6125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8792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CF42-5BDD-4AF1-B2AD-86CBCB77607F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4FA5-4F6F-41D7-A38D-F359CB607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C4C4-4FB1-4483-8F4F-1F791097323F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C1D3-C842-440C-AED8-BC14F99689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8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9938-15D9-4309-A69C-69F3B46B6898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9E7B-C2DF-4903-A78B-FE2F0DD932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9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2DD2-D033-49FD-A905-599EE17BB73D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1B61-C7D2-4FCE-87F8-659E0B827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9CA5-1ED2-44FB-A04C-CA0A12FCE518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537E-2093-4D60-9B48-B983FF98C4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34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5E63-20A3-40DB-94B5-4EDE74EA6E76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8F5-CA76-42A6-B7DB-21FFA1073D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6FBA-96E5-414E-A860-D02EDD4D0D28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6B33-4ECE-42F3-83C9-CBF5D2D2D3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10D7-26DD-485A-BCA3-435FA49FF3A4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5421-EAAD-4634-81A6-C544AC0BE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12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78D1-291F-48C2-A600-4A76A787B30E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60CC-267B-410D-A1C9-1588C579CB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5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2DC8-0458-4FA1-8046-B27ACE1DB0FC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546-0CB9-42D9-9ABA-984D45504E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18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9CFA-6C3B-4716-AF69-1637BB1D5925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72B6-98CB-445A-B917-C917C449B8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EA6E36-DC03-42A4-B7E9-265BD7CAF64E}" type="datetime1">
              <a:rPr lang="ru-RU"/>
              <a:pPr>
                <a:defRPr/>
              </a:pPr>
              <a:t>07.10.2016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92685F-99FB-46A7-ADE1-2EEAB72FBA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.gusarova\AppData\Local\Microsoft\Windows\Temporary Internet Files\Content.Outlook\TBVS8RIU\TMX LOGO RUS_обрисовка в цвете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75" y="3861048"/>
            <a:ext cx="449878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9" y="153996"/>
            <a:ext cx="881226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039" y="4797152"/>
            <a:ext cx="8712968" cy="1338828"/>
          </a:xfrm>
          <a:prstGeom prst="rect">
            <a:avLst/>
          </a:prstGeom>
          <a:noFill/>
          <a:effectLst>
            <a:outerShdw dist="50800" dir="5400000"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ООО «Производственная компания «Новочеркасский электровозостроительный завод»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ООО «ПК «НЭВЗ»</a:t>
            </a:r>
          </a:p>
        </p:txBody>
      </p:sp>
    </p:spTree>
    <p:extLst>
      <p:ext uri="{BB962C8B-B14F-4D97-AF65-F5344CB8AC3E}">
        <p14:creationId xmlns:p14="http://schemas.microsoft.com/office/powerpoint/2010/main" val="32060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Новая папка\IMG_6585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46" y="3284984"/>
            <a:ext cx="6099354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Новая папка\Фотографии\20160905_090426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46" y="1910743"/>
            <a:ext cx="6060671" cy="2228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7513" y="6524625"/>
            <a:ext cx="11064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6564A7-E0FF-426E-A72E-E817A3EF15EC}" type="slidenum">
              <a:rPr lang="ru-RU" altLang="ru-RU"/>
              <a:pPr/>
              <a:t>10</a:t>
            </a:fld>
            <a:endParaRPr lang="ru-RU" altLang="ru-RU" dirty="0"/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765175" y="514350"/>
            <a:ext cx="7704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3" y="1070154"/>
            <a:ext cx="861365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Изготовление деталей методом газокислородной резки с механической обработкой</a:t>
            </a:r>
          </a:p>
          <a:p>
            <a:pPr>
              <a:spcBef>
                <a:spcPts val="0"/>
              </a:spcBef>
              <a:defRPr/>
            </a:pPr>
            <a:endParaRPr lang="ru-RU" altLang="ru-RU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</a:t>
            </a:r>
            <a:r>
              <a:rPr lang="ru-RU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endParaRPr lang="ru-RU" altLang="ru-RU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Горячекатаная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листовая </a:t>
            </a: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сталь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толщина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листа </a:t>
            </a: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мм и 70 мм</a:t>
            </a:r>
          </a:p>
          <a:p>
            <a:pPr>
              <a:spcBef>
                <a:spcPts val="0"/>
              </a:spcBef>
              <a:defRPr/>
            </a:pPr>
            <a:endParaRPr lang="ru-RU" alt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Условие </a:t>
            </a:r>
            <a:r>
              <a:rPr lang="ru-RU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передачи на </a:t>
            </a:r>
            <a:endParaRPr lang="ru-RU" altLang="ru-RU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аутсорсинг</a:t>
            </a:r>
            <a:r>
              <a:rPr lang="ru-RU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Производство продукции </a:t>
            </a: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материала 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или из 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давальческого материала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оборудовании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поставщика </a:t>
            </a: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последующей слесарной </a:t>
            </a: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обработкой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813" y="128588"/>
            <a:ext cx="637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Новая папка\GUS_02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7" b="31698"/>
          <a:stretch/>
        </p:blipFill>
        <p:spPr bwMode="auto">
          <a:xfrm>
            <a:off x="-180527" y="3432341"/>
            <a:ext cx="9433048" cy="352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524625"/>
            <a:ext cx="1106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107AA1-2FDA-4188-B119-17A772B9C5E8}" type="slidenum">
              <a:rPr lang="ru-RU" altLang="ru-RU"/>
              <a:pPr/>
              <a:t>11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606" y="980728"/>
            <a:ext cx="864076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Цветное и стальное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литье с мех. обработкой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Подгруппа 1</a:t>
            </a: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Цветное литье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изготовление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5ТЛ.263.001, 5ТЛ.263.002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латунной заготовки из ЛЦ14К3С3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обработка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заливка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баббитом Б-83,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механообработка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Оснастка не передается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оборудования.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651" y="106363"/>
            <a:ext cx="5904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F:\Новая папка\Фотографии\Вкладыш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" r="14031" b="23382"/>
          <a:stretch/>
        </p:blipFill>
        <p:spPr bwMode="auto">
          <a:xfrm>
            <a:off x="5436096" y="1341595"/>
            <a:ext cx="1921946" cy="226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Фотографии\Вкладыш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r="7043" b="32676"/>
          <a:stretch/>
        </p:blipFill>
        <p:spPr bwMode="auto">
          <a:xfrm>
            <a:off x="7201044" y="1412777"/>
            <a:ext cx="2001600" cy="219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524625"/>
            <a:ext cx="1106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107AA1-2FDA-4188-B119-17A772B9C5E8}" type="slidenum">
              <a:rPr lang="ru-RU" altLang="ru-RU"/>
              <a:pPr/>
              <a:t>12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0442" y="942878"/>
            <a:ext cx="887404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Цветное и стальное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литье с мех. обработкой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Подгруппа </a:t>
            </a: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2: Стальное литье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литая заготовка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Втулка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8ТС.311.385,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8ТС.311.384 Возможна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стержневой оснастки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оснастка имеет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Л,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Поставку продукции желательно осуществлять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механической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1" y="106363"/>
            <a:ext cx="5904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:\Новая папка\Фотографии\20160905_084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" y="3645024"/>
            <a:ext cx="5662359" cy="318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Новая папка\Фотографии\DSC_1051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349898"/>
            <a:ext cx="3312367" cy="5480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524625"/>
            <a:ext cx="1106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1072CC-54F1-4E28-A801-31FC68C16BAF}" type="slidenum">
              <a:rPr lang="ru-RU" altLang="ru-RU"/>
              <a:pPr/>
              <a:t>13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481116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Пружины</a:t>
            </a:r>
          </a:p>
          <a:p>
            <a:pPr>
              <a:spcBef>
                <a:spcPts val="1200"/>
              </a:spcBef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Условие </a:t>
            </a: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передачи </a:t>
            </a: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аутсорсинг: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Полное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изготовление пружин из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материала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поставщика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согласно перечню.</a:t>
            </a:r>
          </a:p>
          <a:p>
            <a:pPr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Необходимо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наличие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сертификата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соответствия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ТС-001/2011 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4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19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позиций.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1" y="106363"/>
            <a:ext cx="6336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F:\Новая папка\4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1463"/>
            <a:ext cx="4195202" cy="612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Новая папка\IMG_6540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4651" y="2938056"/>
            <a:ext cx="4938413" cy="324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Новая папка\_DSC63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/>
          <a:stretch/>
        </p:blipFill>
        <p:spPr bwMode="auto">
          <a:xfrm>
            <a:off x="-189680" y="3136605"/>
            <a:ext cx="9514579" cy="386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524625"/>
            <a:ext cx="1106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1072CC-54F1-4E28-A801-31FC68C16BAF}" type="slidenum">
              <a:rPr lang="ru-RU" altLang="ru-RU"/>
              <a:pPr/>
              <a:t>14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1978" y="764704"/>
            <a:ext cx="8640762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Изготовление отливок деталей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Подгруппа </a:t>
            </a: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1: Отливки из цветных сплавов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Отливки из цветных сплавов, изготавливаемые литьем под давлением, кокиль. Месячная потребность по сплавам: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алюминиевое литье АК12, АК5М2 – 3,5т; 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цинковое литье ЦАМ4-1 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0,3т; 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латунное литье ЛЦ40Сд – 6т. 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отливок 177 шт. Развес 0,01-2,5 кг.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1" y="106363"/>
            <a:ext cx="6264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8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Новая папка\GUS_0156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/>
          <a:stretch/>
        </p:blipFill>
        <p:spPr bwMode="auto">
          <a:xfrm>
            <a:off x="-98131" y="2788068"/>
            <a:ext cx="7257577" cy="436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524625"/>
            <a:ext cx="1106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1072CC-54F1-4E28-A801-31FC68C16BAF}" type="slidenum">
              <a:rPr lang="ru-RU" altLang="ru-RU"/>
              <a:pPr/>
              <a:t>15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827390"/>
            <a:ext cx="88059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Изготовление отливок деталей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Стальные отливки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стали (25Л, 110Г13Л), изготавливаемые литьем по выплавляемым моделям. Месячная потребность 8тн литья. Номенклатура отливок 103 шт. развес 0,01-7,3 кг.</a:t>
            </a:r>
          </a:p>
          <a:p>
            <a:pPr>
              <a:defRPr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Группа отливок из ковкого чугуна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ковкого чугуна КЧ30-6Ф. Месячная потребность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3т литья. Номенклатура отливок 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шт. развес 0,4-2,0 кг.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651" y="106363"/>
            <a:ext cx="6264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Новая папка\Фотографии\20160905_083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13744" r="12058"/>
          <a:stretch/>
        </p:blipFill>
        <p:spPr bwMode="auto">
          <a:xfrm>
            <a:off x="7020273" y="5130311"/>
            <a:ext cx="2199597" cy="179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Новая папка\Фотографии\20160905_0909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5690" r="24964" b="1034"/>
          <a:stretch/>
        </p:blipFill>
        <p:spPr bwMode="auto">
          <a:xfrm>
            <a:off x="6998991" y="3327731"/>
            <a:ext cx="2198934" cy="190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Новая папка\Фотографии\20160905_0912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96" y="2165571"/>
            <a:ext cx="2213323" cy="124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7513" y="6524625"/>
            <a:ext cx="11064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435A9C-0C73-42FF-B9E2-7B37760D001B}" type="slidenum">
              <a:rPr lang="ru-RU" altLang="ru-RU"/>
              <a:pPr/>
              <a:t>16</a:t>
            </a:fld>
            <a:endParaRPr lang="ru-RU" altLang="ru-RU" dirty="0"/>
          </a:p>
        </p:txBody>
      </p:sp>
      <p:sp>
        <p:nvSpPr>
          <p:cNvPr id="40964" name="Прямоугольник 9"/>
          <p:cNvSpPr>
            <a:spLocks noChangeArrowheads="1"/>
          </p:cNvSpPr>
          <p:nvPr/>
        </p:nvSpPr>
        <p:spPr bwMode="auto">
          <a:xfrm>
            <a:off x="2411413" y="292100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Контактное лицо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276600" y="1125538"/>
            <a:ext cx="5543550" cy="24929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Ф.И.О</a:t>
            </a:r>
            <a:r>
              <a:rPr lang="ru-RU" altLang="ru-RU" dirty="0" smtClean="0"/>
              <a:t>.: </a:t>
            </a:r>
            <a:r>
              <a:rPr lang="ru-RU" altLang="ru-RU" sz="2400" u="sng" dirty="0" smtClean="0"/>
              <a:t>Зверев Игорь Александрович</a:t>
            </a:r>
            <a:endParaRPr lang="ru-RU" altLang="ru-RU" sz="2400" u="sng" dirty="0"/>
          </a:p>
          <a:p>
            <a:endParaRPr lang="ru-RU" altLang="ru-RU" dirty="0"/>
          </a:p>
          <a:p>
            <a:r>
              <a:rPr lang="ru-RU" altLang="ru-RU" sz="2000" dirty="0" smtClean="0"/>
              <a:t>Должность: </a:t>
            </a:r>
            <a:r>
              <a:rPr lang="ru-RU" altLang="ru-RU" sz="2000" u="sng" dirty="0" smtClean="0"/>
              <a:t>Начальник отдела производственной кооперации</a:t>
            </a:r>
            <a:endParaRPr lang="ru-RU" altLang="ru-RU" sz="2000" u="sng" dirty="0"/>
          </a:p>
          <a:p>
            <a:endParaRPr lang="ru-RU" altLang="ru-RU" dirty="0"/>
          </a:p>
          <a:p>
            <a:r>
              <a:rPr lang="ru-RU" altLang="ru-RU" dirty="0" smtClean="0"/>
              <a:t>Тел.: </a:t>
            </a:r>
            <a:r>
              <a:rPr lang="ru-RU" altLang="ru-RU" sz="2000" u="sng" dirty="0" smtClean="0"/>
              <a:t>8 (960) 466-57-95, 8 (8635) 29-21-54</a:t>
            </a:r>
            <a:endParaRPr lang="ru-RU" altLang="ru-RU" sz="2000" u="sng" dirty="0"/>
          </a:p>
          <a:p>
            <a:endParaRPr lang="ru-RU" altLang="ru-RU" dirty="0"/>
          </a:p>
          <a:p>
            <a:r>
              <a:rPr lang="en-US" altLang="ru-RU" dirty="0"/>
              <a:t>E-mail</a:t>
            </a:r>
            <a:r>
              <a:rPr lang="ru-RU" altLang="ru-RU" dirty="0" smtClean="0"/>
              <a:t>: </a:t>
            </a:r>
            <a:r>
              <a:rPr lang="en-US" altLang="ru-RU" u="sng" dirty="0" smtClean="0"/>
              <a:t>ZverevIA@nevz.com</a:t>
            </a:r>
            <a:endParaRPr lang="ru-RU" altLang="ru-RU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55650" y="4221163"/>
            <a:ext cx="7745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Перечень продукции планируемой для передачи на аутсорсинг с ориентировочными объёмами поставки в приложении № 1 </a:t>
            </a:r>
          </a:p>
        </p:txBody>
      </p:sp>
      <p:pic>
        <p:nvPicPr>
          <p:cNvPr id="1026" name="Picture 2" descr="C:\Users\Public\Desktop\Обменник НЭВЗ\119 - ОПК\ОПК\2016 год\Отчеты\IMG_3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1872134" cy="24970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овая папка\IMG_4181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9"/>
          <a:stretch/>
        </p:blipFill>
        <p:spPr bwMode="auto">
          <a:xfrm>
            <a:off x="-1" y="1587"/>
            <a:ext cx="9133707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63870"/>
            <a:ext cx="8713787" cy="1015663"/>
          </a:xfrm>
          <a:effectLst>
            <a:outerShdw dist="35921" dir="2700000" algn="ctr" rotWithShape="0">
              <a:srgbClr val="808080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6000" b="1" dirty="0" smtClean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>
            <a:off x="8426450" y="64944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1EA1FA-CCE9-4496-B1E5-0267D250779F}" type="slidenum">
              <a:rPr lang="ru-RU" altLang="ru-RU"/>
              <a:pPr/>
              <a:t>17</a:t>
            </a:fld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206375"/>
            <a:ext cx="5703937" cy="46166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6800" tIns="45720" rIns="46800" bIns="45720" anchor="t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ООО «ПК «НЭВЗ». Общая информация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779838" y="2116774"/>
            <a:ext cx="5184775" cy="29546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40000"/>
              </a:spcBef>
              <a:buFont typeface="Wingdings" pitchFamily="2" charset="2"/>
              <a:buChar char="v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крупнейших в мире предприятий по выпуску электровозов</a:t>
            </a:r>
          </a:p>
          <a:p>
            <a:pPr eaLnBrk="0" hangingPunct="0">
              <a:spcBef>
                <a:spcPct val="40000"/>
              </a:spcBef>
              <a:buFont typeface="Wingdings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1936 году</a:t>
            </a:r>
          </a:p>
          <a:p>
            <a:pPr eaLnBrk="0" hangingPunct="0">
              <a:spcBef>
                <a:spcPct val="40000"/>
              </a:spcBef>
              <a:buFont typeface="Wingdings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Новочеркасске,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40000"/>
              </a:spcBef>
              <a:buFont typeface="Wingdings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персонала в настоящий момент –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432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eaLnBrk="0" hangingPunct="0">
              <a:spcBef>
                <a:spcPct val="40000"/>
              </a:spcBef>
              <a:buFont typeface="Wingdings" pitchFamily="2" charset="2"/>
              <a:buChar char="v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112 га.</a:t>
            </a:r>
            <a:endParaRPr lang="en-GB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37" descr="2Э4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1584325" cy="9699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38" descr="2ЭС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13325"/>
            <a:ext cx="1584325" cy="9636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39" descr="2ЭС5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1584325" cy="9699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40" descr="3ЭС5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584325" cy="9636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41" descr="НП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05263"/>
            <a:ext cx="1584325" cy="9699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42" descr="НПМ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1584325" cy="9636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43" descr="Э5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1577975" cy="9699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44" descr="ЭП1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97200"/>
            <a:ext cx="1584325" cy="9699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45" descr="ЭП1П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1584325" cy="9636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46" descr="ЭП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1584325" cy="9699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4" name="Номер слайда 3"/>
          <p:cNvSpPr txBox="1">
            <a:spLocks/>
          </p:cNvSpPr>
          <p:nvPr/>
        </p:nvSpPr>
        <p:spPr bwMode="auto">
          <a:xfrm>
            <a:off x="8758995" y="6524625"/>
            <a:ext cx="24296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4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</a:defRPr>
            </a:lvl2pPr>
            <a:lvl3pPr indent="-168275" eaLnBrk="0" hangingPunct="0">
              <a:spcBef>
                <a:spcPct val="40000"/>
              </a:spcBef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</a:defRPr>
            </a:lvl3pPr>
            <a:lvl4pPr indent="-190500" eaLnBrk="0" hangingPunct="0">
              <a:spcBef>
                <a:spcPct val="40000"/>
              </a:spcBef>
              <a:buFont typeface="Arial" charset="0"/>
              <a:buChar char="›"/>
              <a:defRPr sz="1000">
                <a:solidFill>
                  <a:schemeClr val="tx1"/>
                </a:solidFill>
                <a:latin typeface="Arial" charset="0"/>
              </a:defRPr>
            </a:lvl4pPr>
            <a:lvl5pPr indent="-190500" eaLnBrk="0" hangingPunct="0">
              <a:spcBef>
                <a:spcPct val="4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indent="-1905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indent="-1905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indent="-1905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indent="-1905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E767136-12FF-4EC6-A857-A31890E9B83A}" type="slidenum"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>
            <a:spLocks noGrp="1" noChangeArrowheads="1"/>
          </p:cNvSpPr>
          <p:nvPr>
            <p:ph type="title"/>
          </p:nvPr>
        </p:nvSpPr>
        <p:spPr>
          <a:xfrm>
            <a:off x="1550988" y="188913"/>
            <a:ext cx="6138862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800" tIns="45720" rIns="46800" bIns="45720" anchor="t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ООО «ПК «НЭВЗ».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информация</a:t>
            </a:r>
          </a:p>
        </p:txBody>
      </p:sp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45463" y="6524625"/>
            <a:ext cx="998537" cy="1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138287-7CFD-41B8-9CFE-668DCEC2D041}" type="slidenum"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496300" cy="50485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только в России и странах СНГ, но и в Европе, предприятие по производству всего спектра магистральных грузовых и пассажирских электровозов. </a:t>
            </a:r>
          </a:p>
          <a:p>
            <a:pPr marL="285750" indent="-285750" eaLnBrk="0" hangingPunct="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на НЭВЗе локомотивы, обладающие высокой степенью надёжности при работе в жестких климатических и сложных рельефных условиях, водят составы, перевозящие  грузы на электрифицированных железных дорогах России и стран ближнего зарубежья. </a:t>
            </a:r>
          </a:p>
          <a:p>
            <a:pPr marL="285750" indent="-285750" eaLnBrk="0" hangingPunct="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поточных линий завода всего сошло более 1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локомотивов свыше 6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типов.</a:t>
            </a:r>
          </a:p>
          <a:p>
            <a:pPr marL="285750" indent="-285750" eaLnBrk="0" hangingPunct="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Электровозы, выпущенные на НЭВЗе, эксплуатируются в России, странах СНГ, а также в Финляндии, Польше и Китае.</a:t>
            </a:r>
          </a:p>
          <a:p>
            <a:pPr marL="285750" indent="-285750" eaLnBrk="0" hangingPunct="0">
              <a:spcBef>
                <a:spcPct val="40000"/>
              </a:spcBef>
              <a:spcAft>
                <a:spcPts val="7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продукции предприятия на протяжении многих лет являлся Всероссийский научно-исследовательский и проектно-конструкторский институт электровозостроения – ВЭлНИИ, г. Новочеркасск.</a:t>
            </a:r>
          </a:p>
          <a:p>
            <a:pPr marL="285750" indent="-285750" eaLnBrk="0" hangingPunct="0">
              <a:spcBef>
                <a:spcPct val="40000"/>
              </a:spcBef>
              <a:spcAft>
                <a:spcPts val="7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продукция создается конструкторским подразделением «ТРТранс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созданным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ВЭлНИИ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содружестве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французскими коллегами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7" indent="-285750" eaLnBrk="0" fontAlgn="base" hangingPunct="0">
              <a:spcBef>
                <a:spcPct val="40000"/>
              </a:spcBef>
              <a:spcAft>
                <a:spcPts val="7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2010 году стратегическим партнером предприятия по созданию новых моделей локомотивов стал ведущий мировой производитель подвижного состава – французская компания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Альстом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Alstom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7513" y="6524625"/>
            <a:ext cx="11064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936774-EF69-456B-8F6A-592D1A5D27E4}" type="slidenum">
              <a:rPr lang="ru-RU" altLang="ru-RU"/>
              <a:pPr/>
              <a:t>4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5671"/>
            <a:ext cx="6840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Обеспечение материалами и комплектующими изделиями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31812" y="950178"/>
            <a:ext cx="8288337" cy="5078313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	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 целью обеспечения производственного процесса ООО «ПК «НЭВЗ» сотрудничает с более чем 400 предприятиями.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являются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"УГМК-ОЦМ" 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 НПО САУТ "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"ИРЗ" г. Ижевск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"Полет-Сервис"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Рейлкомп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"Электрокабель" Кольчугинский завод";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"Жилевская кремнийорганика"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КИНЕКС, Словакия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"Электроагрегат" г. Воронеж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НПП "Кузбассрадио" г. Белово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"Трансконвертер" 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Secheron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SA. Switzerland, ШВЕЙЦАРИЯ, 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"Электровыпрямитель"</a:t>
            </a:r>
          </a:p>
          <a:p>
            <a:pPr lvl="2">
              <a:buFont typeface="Arial" charset="0"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"Металл-Гарант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7513" y="6524625"/>
            <a:ext cx="11064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7F2694-1670-4013-9C78-E40FC23D21FC}" type="slidenum">
              <a:rPr lang="ru-RU" altLang="ru-RU"/>
              <a:pPr/>
              <a:t>5</a:t>
            </a:fld>
            <a:endParaRPr lang="ru-RU" altLang="ru-RU" dirty="0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749300" y="115888"/>
            <a:ext cx="7704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0494" y="115887"/>
            <a:ext cx="61277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Основные условия закупки товаров и услуг.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Требования к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поставщикам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46997"/>
            <a:ext cx="8522890" cy="563231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документами ООО «ПК «НЭВЗ» определены следующие критерии выбора поставщиков: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качественная продукция при минимальной цене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и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превышающая себестоимость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изготовления при передаче на аутсорсинг;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оплаты – отсрочка платежа не менее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срок поставки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гарантийного запаса у поставщика;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размер заказа партии продукции.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сертифицированной системы менеджмента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приветствуется;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документов подтверждающих управление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гарантийного или послепродажного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приветствуется;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проводить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приёмку продукции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Поставщика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представителей ОТК Покупателя и Центра технического аудита ОАО «РЖД»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15070" y="1965537"/>
            <a:ext cx="9128930" cy="48665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1" t="-27184" r="-2284" b="-125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7513" y="6524625"/>
            <a:ext cx="11064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7F2694-1670-4013-9C78-E40FC23D21FC}" type="slidenum">
              <a:rPr lang="ru-RU" altLang="ru-RU"/>
              <a:pPr/>
              <a:t>6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0494" y="116632"/>
            <a:ext cx="6127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Аутсорсинг ООО «ПК «НЭВЗ»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226199" y="780356"/>
            <a:ext cx="144016" cy="14401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22977" y="1016651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30293" y="1435681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7944" y="2420888"/>
            <a:ext cx="144016" cy="14401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75656" y="4509120"/>
            <a:ext cx="144016" cy="14401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20272" y="5949280"/>
            <a:ext cx="144016" cy="14401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91904" y="4509120"/>
            <a:ext cx="144016" cy="14401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5495" y="1759337"/>
            <a:ext cx="1526120" cy="62411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Водоснабжение, </a:t>
            </a:r>
            <a:r>
              <a:rPr lang="ru-RU" sz="1200" dirty="0" err="1" smtClean="0">
                <a:solidFill>
                  <a:prstClr val="black"/>
                </a:solidFill>
              </a:rPr>
              <a:t>теплоэнергоносители</a:t>
            </a:r>
            <a:r>
              <a:rPr lang="ru-RU" sz="1200" dirty="0" smtClean="0">
                <a:solidFill>
                  <a:prstClr val="black"/>
                </a:solidFill>
              </a:rPr>
              <a:t> ООО «Сириус»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2547" y="3700130"/>
            <a:ext cx="1005491" cy="697146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Производство электро-аппаратов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ЗАО «</a:t>
            </a:r>
            <a:r>
              <a:rPr lang="ru-RU" sz="1200" dirty="0" smtClean="0">
                <a:solidFill>
                  <a:schemeClr val="tx1"/>
                </a:solidFill>
              </a:rPr>
              <a:t>ЛЭС»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355" y="2779463"/>
            <a:ext cx="1435816" cy="694169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Производство комплектов электро-оборудования 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ООО «</a:t>
            </a:r>
            <a:r>
              <a:rPr lang="ru-RU" sz="1200" dirty="0" err="1" smtClean="0">
                <a:solidFill>
                  <a:prstClr val="black"/>
                </a:solidFill>
              </a:rPr>
              <a:t>РейлКомп</a:t>
            </a:r>
            <a:r>
              <a:rPr lang="ru-RU" sz="1200" dirty="0" smtClean="0">
                <a:solidFill>
                  <a:prstClr val="black"/>
                </a:solidFill>
              </a:rPr>
              <a:t>»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81924" y="5948111"/>
            <a:ext cx="1368152" cy="33845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Услуги </a:t>
            </a:r>
            <a:r>
              <a:rPr lang="ru-RU" sz="1200" dirty="0" err="1" smtClean="0">
                <a:solidFill>
                  <a:prstClr val="black"/>
                </a:solidFill>
              </a:rPr>
              <a:t>клининга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УК РБЕ </a:t>
            </a:r>
            <a:r>
              <a:rPr lang="ru-RU" sz="1200" dirty="0" err="1" smtClean="0">
                <a:solidFill>
                  <a:prstClr val="black"/>
                </a:solidFill>
              </a:rPr>
              <a:t>Клининг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091904" y="3473632"/>
            <a:ext cx="457861" cy="105657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1"/>
            <a:endCxn id="13" idx="7"/>
          </p:cNvCxnSpPr>
          <p:nvPr/>
        </p:nvCxnSpPr>
        <p:spPr>
          <a:xfrm flipH="1">
            <a:off x="4190869" y="2071393"/>
            <a:ext cx="3314626" cy="37058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1"/>
          </p:cNvCxnSpPr>
          <p:nvPr/>
        </p:nvCxnSpPr>
        <p:spPr>
          <a:xfrm>
            <a:off x="813674" y="4398828"/>
            <a:ext cx="299321" cy="131383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8" idx="1"/>
            <a:endCxn id="15" idx="6"/>
          </p:cNvCxnSpPr>
          <p:nvPr/>
        </p:nvCxnSpPr>
        <p:spPr>
          <a:xfrm flipH="1" flipV="1">
            <a:off x="7164288" y="6021288"/>
            <a:ext cx="517636" cy="96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1163912" y="4869160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10870" y="2996952"/>
            <a:ext cx="144016" cy="14401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cxnSp>
        <p:nvCxnSpPr>
          <p:cNvPr id="46" name="Прямая со стрелкой 45"/>
          <p:cNvCxnSpPr>
            <a:stCxn id="47" idx="1"/>
            <a:endCxn id="45" idx="6"/>
          </p:cNvCxnSpPr>
          <p:nvPr/>
        </p:nvCxnSpPr>
        <p:spPr>
          <a:xfrm flipH="1">
            <a:off x="4254886" y="2888709"/>
            <a:ext cx="3360464" cy="180251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615350" y="2580827"/>
            <a:ext cx="1419068" cy="61576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dirty="0" smtClean="0">
                <a:solidFill>
                  <a:schemeClr val="tx1"/>
                </a:solidFill>
              </a:rPr>
              <a:t>Обеспечение</a:t>
            </a: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</a:rPr>
              <a:t>сжатым воздухом </a:t>
            </a:r>
            <a:r>
              <a:rPr lang="ru-RU" sz="1200" dirty="0">
                <a:solidFill>
                  <a:schemeClr val="tx1"/>
                </a:solidFill>
              </a:rPr>
              <a:t>ООО «</a:t>
            </a:r>
            <a:r>
              <a:rPr lang="ru-RU" sz="1200" dirty="0" err="1" smtClean="0">
                <a:solidFill>
                  <a:schemeClr val="tx1"/>
                </a:solidFill>
              </a:rPr>
              <a:t>Фениче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РУС»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66993" y="693266"/>
            <a:ext cx="3450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Передано на аутсорсинг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Планируется полная передача на аутсорсинг с закрытием участка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Планируется частичная передача на аутсорсинг</a:t>
            </a:r>
            <a:endParaRPr lang="ru-RU" sz="1400" dirty="0"/>
          </a:p>
        </p:txBody>
      </p:sp>
      <p:sp>
        <p:nvSpPr>
          <p:cNvPr id="49" name="Овал 48"/>
          <p:cNvSpPr/>
          <p:nvPr/>
        </p:nvSpPr>
        <p:spPr>
          <a:xfrm>
            <a:off x="3103723" y="4040496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2278" y="5128435"/>
            <a:ext cx="1073365" cy="69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Производство метизов ХВУ </a:t>
            </a:r>
            <a:r>
              <a:rPr lang="ru-RU" sz="1200" dirty="0" smtClean="0">
                <a:solidFill>
                  <a:schemeClr val="tx1"/>
                </a:solidFill>
              </a:rPr>
              <a:t>объем 740 </a:t>
            </a:r>
            <a:r>
              <a:rPr lang="ru-RU" sz="1200" dirty="0">
                <a:solidFill>
                  <a:schemeClr val="tx1"/>
                </a:solidFill>
              </a:rPr>
              <a:t>тыс. ед. в год</a:t>
            </a:r>
          </a:p>
        </p:txBody>
      </p:sp>
      <p:sp>
        <p:nvSpPr>
          <p:cNvPr id="50" name="Овал 49"/>
          <p:cNvSpPr/>
          <p:nvPr/>
        </p:nvSpPr>
        <p:spPr>
          <a:xfrm>
            <a:off x="4507527" y="4588950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2278" y="805884"/>
            <a:ext cx="4017460" cy="9590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Производство изделий: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Ковкий </a:t>
            </a:r>
            <a:r>
              <a:rPr lang="ru-RU" sz="1200" dirty="0">
                <a:solidFill>
                  <a:schemeClr val="tx1"/>
                </a:solidFill>
              </a:rPr>
              <a:t>чугун, объем 57 тыс. ед. в год;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Стальное </a:t>
            </a:r>
            <a:r>
              <a:rPr lang="ru-RU" sz="1200" dirty="0">
                <a:solidFill>
                  <a:schemeClr val="tx1"/>
                </a:solidFill>
              </a:rPr>
              <a:t>точное литье, объем 237,5 тыс. ед. в год;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Цветное </a:t>
            </a:r>
            <a:r>
              <a:rPr lang="ru-RU" sz="1200" dirty="0">
                <a:solidFill>
                  <a:schemeClr val="tx1"/>
                </a:solidFill>
              </a:rPr>
              <a:t>литье в кокиль и ПГФ, объем 3,5 тыс. ед. шт. в год;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Цветное </a:t>
            </a:r>
            <a:r>
              <a:rPr lang="ru-RU" sz="1200" dirty="0">
                <a:solidFill>
                  <a:schemeClr val="tx1"/>
                </a:solidFill>
              </a:rPr>
              <a:t>литье под давлением объем 366,5 тыс. ед. в год.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264858" y="4003002"/>
            <a:ext cx="1778727" cy="3630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Производство пружин объем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10,7 тыс. ед. в год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>
            <a:endCxn id="49" idx="0"/>
          </p:cNvCxnSpPr>
          <p:nvPr/>
        </p:nvCxnSpPr>
        <p:spPr>
          <a:xfrm>
            <a:off x="638960" y="1759337"/>
            <a:ext cx="2536771" cy="228115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44" idx="2"/>
          </p:cNvCxnSpPr>
          <p:nvPr/>
        </p:nvCxnSpPr>
        <p:spPr>
          <a:xfrm flipV="1">
            <a:off x="638960" y="4941168"/>
            <a:ext cx="524952" cy="18726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59" idx="1"/>
            <a:endCxn id="50" idx="7"/>
          </p:cNvCxnSpPr>
          <p:nvPr/>
        </p:nvCxnSpPr>
        <p:spPr>
          <a:xfrm flipH="1">
            <a:off x="4630452" y="4184512"/>
            <a:ext cx="2634406" cy="42552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3707904" y="413370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763688" y="471804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300192" y="540205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887392" y="526430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050978" y="483547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8916" y="5951207"/>
            <a:ext cx="1168428" cy="7897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Мех. обработка корпуса двигателя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300 ед</a:t>
            </a:r>
            <a:r>
              <a:rPr lang="ru-RU" sz="1200" dirty="0">
                <a:solidFill>
                  <a:schemeClr val="tx1"/>
                </a:solidFill>
              </a:rPr>
              <a:t>. в год</a:t>
            </a:r>
          </a:p>
        </p:txBody>
      </p:sp>
      <p:cxnSp>
        <p:nvCxnSpPr>
          <p:cNvPr id="85" name="Прямая со стрелкой 84"/>
          <p:cNvCxnSpPr>
            <a:endCxn id="78" idx="4"/>
          </p:cNvCxnSpPr>
          <p:nvPr/>
        </p:nvCxnSpPr>
        <p:spPr>
          <a:xfrm flipV="1">
            <a:off x="1307928" y="4862062"/>
            <a:ext cx="527768" cy="1086051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2004589" y="1862817"/>
            <a:ext cx="1703315" cy="75316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Изготовление стальных и цветных отливок с мех. </a:t>
            </a:r>
            <a:r>
              <a:rPr lang="ru-RU" sz="1200" dirty="0">
                <a:solidFill>
                  <a:schemeClr val="tx1"/>
                </a:solidFill>
              </a:rPr>
              <a:t>обработкой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1,1 тыс. ед</a:t>
            </a:r>
            <a:r>
              <a:rPr lang="ru-RU" sz="1200" dirty="0">
                <a:solidFill>
                  <a:schemeClr val="tx1"/>
                </a:solidFill>
              </a:rPr>
              <a:t>. в год</a:t>
            </a:r>
          </a:p>
        </p:txBody>
      </p:sp>
      <p:cxnSp>
        <p:nvCxnSpPr>
          <p:cNvPr id="92" name="Прямая со стрелкой 91"/>
          <p:cNvCxnSpPr>
            <a:stCxn id="91" idx="2"/>
            <a:endCxn id="77" idx="0"/>
          </p:cNvCxnSpPr>
          <p:nvPr/>
        </p:nvCxnSpPr>
        <p:spPr>
          <a:xfrm>
            <a:off x="2856247" y="2615984"/>
            <a:ext cx="923665" cy="151772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1907704" y="6199309"/>
            <a:ext cx="1401601" cy="5416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Мех. обработка и изготовление узла объем 690 ед. в </a:t>
            </a:r>
            <a:r>
              <a:rPr lang="ru-RU" sz="1200" dirty="0">
                <a:solidFill>
                  <a:schemeClr val="tx1"/>
                </a:solidFill>
              </a:rPr>
              <a:t>год</a:t>
            </a:r>
          </a:p>
        </p:txBody>
      </p:sp>
      <p:cxnSp>
        <p:nvCxnSpPr>
          <p:cNvPr id="102" name="Прямая со стрелкой 101"/>
          <p:cNvCxnSpPr>
            <a:stCxn id="101" idx="0"/>
            <a:endCxn id="81" idx="3"/>
          </p:cNvCxnSpPr>
          <p:nvPr/>
        </p:nvCxnSpPr>
        <p:spPr>
          <a:xfrm flipV="1">
            <a:off x="2608505" y="4958397"/>
            <a:ext cx="1463564" cy="1240912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7380312" y="5423141"/>
            <a:ext cx="1654106" cy="3517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Газокислородная резка 6,7 тыс. ед</a:t>
            </a:r>
            <a:r>
              <a:rPr lang="ru-RU" sz="1200" dirty="0">
                <a:solidFill>
                  <a:schemeClr val="tx1"/>
                </a:solidFill>
              </a:rPr>
              <a:t>. в год</a:t>
            </a:r>
          </a:p>
        </p:txBody>
      </p:sp>
      <p:cxnSp>
        <p:nvCxnSpPr>
          <p:cNvPr id="111" name="Прямая со стрелкой 110"/>
          <p:cNvCxnSpPr>
            <a:stCxn id="110" idx="1"/>
            <a:endCxn id="79" idx="6"/>
          </p:cNvCxnSpPr>
          <p:nvPr/>
        </p:nvCxnSpPr>
        <p:spPr>
          <a:xfrm flipH="1" flipV="1">
            <a:off x="6444208" y="5474058"/>
            <a:ext cx="936104" cy="1249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7264858" y="4509120"/>
            <a:ext cx="1785218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Гидроабразивная резка с мех. обработкой СТЭФ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5,1 тыс. ед</a:t>
            </a:r>
            <a:r>
              <a:rPr lang="ru-RU" sz="1200" dirty="0">
                <a:solidFill>
                  <a:schemeClr val="tx1"/>
                </a:solidFill>
              </a:rPr>
              <a:t>. в год</a:t>
            </a:r>
          </a:p>
        </p:txBody>
      </p:sp>
      <p:cxnSp>
        <p:nvCxnSpPr>
          <p:cNvPr id="116" name="Прямая со стрелкой 115"/>
          <p:cNvCxnSpPr>
            <a:stCxn id="113" idx="1"/>
            <a:endCxn id="80" idx="7"/>
          </p:cNvCxnSpPr>
          <p:nvPr/>
        </p:nvCxnSpPr>
        <p:spPr>
          <a:xfrm flipH="1">
            <a:off x="6010317" y="4833156"/>
            <a:ext cx="1254541" cy="45223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>
          <a:xfrm>
            <a:off x="5375579" y="3253361"/>
            <a:ext cx="144016" cy="14401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818985" y="3293452"/>
            <a:ext cx="1215433" cy="61576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dirty="0" smtClean="0">
                <a:solidFill>
                  <a:schemeClr val="tx1"/>
                </a:solidFill>
              </a:rPr>
              <a:t>Междугородние перевозки по РФ</a:t>
            </a: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</a:rPr>
              <a:t>ООО «Экспресс»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 стрелкой 145"/>
          <p:cNvCxnSpPr>
            <a:stCxn id="145" idx="1"/>
            <a:endCxn id="137" idx="6"/>
          </p:cNvCxnSpPr>
          <p:nvPr/>
        </p:nvCxnSpPr>
        <p:spPr>
          <a:xfrm flipH="1" flipV="1">
            <a:off x="5519595" y="3325369"/>
            <a:ext cx="2299390" cy="27596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8" grpId="0" animBg="1"/>
      <p:bldP spid="47" grpId="0" animBg="1"/>
      <p:bldP spid="42" grpId="0" animBg="1"/>
      <p:bldP spid="52" grpId="0" animBg="1"/>
      <p:bldP spid="59" grpId="0" animBg="1"/>
      <p:bldP spid="84" grpId="0" animBg="1"/>
      <p:bldP spid="91" grpId="0" animBg="1"/>
      <p:bldP spid="101" grpId="0" animBg="1"/>
      <p:bldP spid="110" grpId="0" animBg="1"/>
      <p:bldP spid="113" grpId="0" animBg="1"/>
      <p:bldP spid="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Новая папка\Фотографии\20160905_085012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5775120" cy="3980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326" y="1412776"/>
            <a:ext cx="5649733" cy="225054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F:\Новая папка\Фотографии\20160905_091736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9" y="1518669"/>
            <a:ext cx="3361893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9100" y="6524625"/>
            <a:ext cx="1106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9F60BA-764F-47DB-B51D-E7EFBC8BA978}" type="slidenum">
              <a:rPr lang="ru-RU" altLang="ru-RU"/>
              <a:pPr/>
              <a:t>7</a:t>
            </a:fld>
            <a:endParaRPr lang="ru-RU" altLang="ru-RU" dirty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84212" y="332656"/>
            <a:ext cx="7704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400" dirty="0"/>
          </a:p>
          <a:p>
            <a:endParaRPr lang="ru-RU" alt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4075" y="115888"/>
            <a:ext cx="5950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049" y="814357"/>
            <a:ext cx="888323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Механическая обработка давальческой заготовки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аутсорсинг операций полной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Фланец 8ТН.180.939,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 Кронштейн 5ТС.120.476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обработка,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термообработка,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дробеструйная обработка),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Мех обработка корпуса 5ТС.001003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9100" y="6524625"/>
            <a:ext cx="1106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825916-C99C-478C-B461-A39A7E21DA84}" type="slidenum">
              <a:rPr lang="ru-RU" altLang="ru-RU"/>
              <a:pPr/>
              <a:t>8</a:t>
            </a:fld>
            <a:endParaRPr lang="ru-RU" altLang="ru-RU" dirty="0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84213" y="433388"/>
            <a:ext cx="7704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400" dirty="0"/>
          </a:p>
          <a:p>
            <a:endParaRPr lang="ru-RU" alt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4075" y="115888"/>
            <a:ext cx="623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830886"/>
            <a:ext cx="8728175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Крепёжные изделия, изготавливаемые методом холодной высадки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продукции: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крепёжных изделий диаметром от 3 до 16 мм.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изделий участка составляет около 350 наименований, при условии наличия поставщика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поставок необходим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730 000 – 740 000 штук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на аутсорсинг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продукции из материала поставщика на оборудовании поставщика. При условии освоения производства продукции, возможно рассмотрение вопроса о реализации бывшего в употреблении оборудования участка холодной высадки поставщику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Имеется возможность передачи части оснастки.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F:\Новая папка\Фотографии\20160905_082645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-1693" r="35351" b="5026"/>
          <a:stretch/>
        </p:blipFill>
        <p:spPr bwMode="auto">
          <a:xfrm>
            <a:off x="205938" y="4293096"/>
            <a:ext cx="2642388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Новая папка\Фотографии\20160905_094050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58" y="4309552"/>
            <a:ext cx="1848457" cy="2558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Новая папка\Фотографии\20160905_094239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0" y="4336647"/>
            <a:ext cx="1766866" cy="2521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Новая папка\Фотографии\20160905_082623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03" y="4359012"/>
            <a:ext cx="2478991" cy="2474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37513" y="6524625"/>
            <a:ext cx="11064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322EF-E941-4DCF-8627-6151B887D555}" type="slidenum">
              <a:rPr lang="ru-RU" altLang="ru-RU"/>
              <a:pPr/>
              <a:t>9</a:t>
            </a:fld>
            <a:endParaRPr lang="ru-RU" altLang="ru-RU" dirty="0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-31626" y="264319"/>
            <a:ext cx="7704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04411"/>
            <a:ext cx="885735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Группа: Изготовление деталей методом гидроабразивной резки с механической обработкой</a:t>
            </a:r>
          </a:p>
          <a:p>
            <a:pPr>
              <a:spcBef>
                <a:spcPts val="1200"/>
              </a:spcBef>
              <a:defRPr/>
            </a:pPr>
            <a:endParaRPr lang="ru-RU" altLang="ru-RU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19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Подгруппа </a:t>
            </a:r>
            <a:r>
              <a:rPr lang="ru-RU" altLang="ru-RU" sz="19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1: Стеклотекстолит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передачи на аутсорсинг: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готовой продукции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endParaRPr lang="ru-RU" sz="190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19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Подгруппа </a:t>
            </a:r>
            <a:r>
              <a:rPr lang="ru-RU" sz="19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2: Медный лист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передачи на аутсорсинг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продукции из материала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 или давальческого материала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Среднегодовой объём деталей – 3500 шт.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813" y="128588"/>
            <a:ext cx="6522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Комплектующие и услуги планируемые к передаче на аутсорсинг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6" y="1588"/>
            <a:ext cx="16637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 descr="F:\Новая папка\Фотографии\20160905_082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54735"/>
            <a:ext cx="4489698" cy="2525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Новая папка\Фотографии\20160905_08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65419"/>
            <a:ext cx="4475035" cy="251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6321</TotalTime>
  <Words>1174</Words>
  <Application>Microsoft Office PowerPoint</Application>
  <PresentationFormat>Экран (4:3)</PresentationFormat>
  <Paragraphs>202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ООО «ПК «НЭВЗ». Общая информация</vt:lpstr>
      <vt:lpstr>ООО «ПК «НЭВЗ». Общая информация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компании</dc:title>
  <dc:creator>Казакова Е.А</dc:creator>
  <cp:lastModifiedBy>Шерсткова Анастасия Сергеевна</cp:lastModifiedBy>
  <cp:revision>246</cp:revision>
  <cp:lastPrinted>2015-03-11T08:06:15Z</cp:lastPrinted>
  <dcterms:created xsi:type="dcterms:W3CDTF">2014-11-15T10:29:49Z</dcterms:created>
  <dcterms:modified xsi:type="dcterms:W3CDTF">2016-10-07T08:22:01Z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0x01010044EC8E4E64CBC648ACAB6F53B1AFAAA7</vt:lpwstr>
  </property>
</Properties>
</file>